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charset="0"/>
        <a:ea typeface="宋体" charset="-122"/>
        <a:cs typeface="+mn-cs"/>
      </a:defRPr>
    </a:lvl1pPr>
    <a:lvl2pPr marL="457200" algn="l" rtl="0" fontAlgn="base">
      <a:spcBef>
        <a:spcPct val="0"/>
      </a:spcBef>
      <a:spcAft>
        <a:spcPct val="0"/>
      </a:spcAft>
      <a:defRPr kern="1200">
        <a:solidFill>
          <a:schemeClr val="tx1"/>
        </a:solidFill>
        <a:latin typeface="Tahoma" charset="0"/>
        <a:ea typeface="宋体" charset="-122"/>
        <a:cs typeface="+mn-cs"/>
      </a:defRPr>
    </a:lvl2pPr>
    <a:lvl3pPr marL="914400" algn="l" rtl="0" fontAlgn="base">
      <a:spcBef>
        <a:spcPct val="0"/>
      </a:spcBef>
      <a:spcAft>
        <a:spcPct val="0"/>
      </a:spcAft>
      <a:defRPr kern="1200">
        <a:solidFill>
          <a:schemeClr val="tx1"/>
        </a:solidFill>
        <a:latin typeface="Tahoma" charset="0"/>
        <a:ea typeface="宋体" charset="-122"/>
        <a:cs typeface="+mn-cs"/>
      </a:defRPr>
    </a:lvl3pPr>
    <a:lvl4pPr marL="1371600" algn="l" rtl="0" fontAlgn="base">
      <a:spcBef>
        <a:spcPct val="0"/>
      </a:spcBef>
      <a:spcAft>
        <a:spcPct val="0"/>
      </a:spcAft>
      <a:defRPr kern="1200">
        <a:solidFill>
          <a:schemeClr val="tx1"/>
        </a:solidFill>
        <a:latin typeface="Tahoma" charset="0"/>
        <a:ea typeface="宋体" charset="-122"/>
        <a:cs typeface="+mn-cs"/>
      </a:defRPr>
    </a:lvl4pPr>
    <a:lvl5pPr marL="1828800" algn="l" rtl="0" fontAlgn="base">
      <a:spcBef>
        <a:spcPct val="0"/>
      </a:spcBef>
      <a:spcAft>
        <a:spcPct val="0"/>
      </a:spcAft>
      <a:defRPr kern="1200">
        <a:solidFill>
          <a:schemeClr val="tx1"/>
        </a:solidFill>
        <a:latin typeface="Tahoma" charset="0"/>
        <a:ea typeface="宋体" charset="-122"/>
        <a:cs typeface="+mn-cs"/>
      </a:defRPr>
    </a:lvl5pPr>
    <a:lvl6pPr marL="2286000" algn="l" defTabSz="914400" rtl="0" eaLnBrk="1" latinLnBrk="0" hangingPunct="1">
      <a:defRPr kern="1200">
        <a:solidFill>
          <a:schemeClr val="tx1"/>
        </a:solidFill>
        <a:latin typeface="Tahoma" charset="0"/>
        <a:ea typeface="宋体" charset="-122"/>
        <a:cs typeface="+mn-cs"/>
      </a:defRPr>
    </a:lvl6pPr>
    <a:lvl7pPr marL="2743200" algn="l" defTabSz="914400" rtl="0" eaLnBrk="1" latinLnBrk="0" hangingPunct="1">
      <a:defRPr kern="1200">
        <a:solidFill>
          <a:schemeClr val="tx1"/>
        </a:solidFill>
        <a:latin typeface="Tahoma" charset="0"/>
        <a:ea typeface="宋体" charset="-122"/>
        <a:cs typeface="+mn-cs"/>
      </a:defRPr>
    </a:lvl7pPr>
    <a:lvl8pPr marL="3200400" algn="l" defTabSz="914400" rtl="0" eaLnBrk="1" latinLnBrk="0" hangingPunct="1">
      <a:defRPr kern="1200">
        <a:solidFill>
          <a:schemeClr val="tx1"/>
        </a:solidFill>
        <a:latin typeface="Tahoma" charset="0"/>
        <a:ea typeface="宋体" charset="-122"/>
        <a:cs typeface="+mn-cs"/>
      </a:defRPr>
    </a:lvl8pPr>
    <a:lvl9pPr marL="3657600" algn="l" defTabSz="914400" rtl="0" eaLnBrk="1" latinLnBrk="0" hangingPunct="1">
      <a:defRPr kern="1200">
        <a:solidFill>
          <a:schemeClr val="tx1"/>
        </a:solidFill>
        <a:latin typeface="Tahoma"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81922" name="Group 2"/>
          <p:cNvGrpSpPr>
            <a:grpSpLocks/>
          </p:cNvGrpSpPr>
          <p:nvPr/>
        </p:nvGrpSpPr>
        <p:grpSpPr bwMode="auto">
          <a:xfrm>
            <a:off x="0" y="2438400"/>
            <a:ext cx="9009063" cy="1052513"/>
            <a:chOff x="0" y="1536"/>
            <a:chExt cx="5675" cy="663"/>
          </a:xfrm>
        </p:grpSpPr>
        <p:grpSp>
          <p:nvGrpSpPr>
            <p:cNvPr id="81923" name="Group 3"/>
            <p:cNvGrpSpPr>
              <a:grpSpLocks/>
            </p:cNvGrpSpPr>
            <p:nvPr/>
          </p:nvGrpSpPr>
          <p:grpSpPr bwMode="auto">
            <a:xfrm>
              <a:off x="183" y="1604"/>
              <a:ext cx="448" cy="299"/>
              <a:chOff x="720" y="336"/>
              <a:chExt cx="624" cy="432"/>
            </a:xfrm>
          </p:grpSpPr>
          <p:sp>
            <p:nvSpPr>
              <p:cNvPr id="8192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a:p>
            </p:txBody>
          </p:sp>
          <p:sp>
            <p:nvSpPr>
              <p:cNvPr id="819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a:p>
            </p:txBody>
          </p:sp>
        </p:grpSp>
        <p:grpSp>
          <p:nvGrpSpPr>
            <p:cNvPr id="81926" name="Group 6"/>
            <p:cNvGrpSpPr>
              <a:grpSpLocks/>
            </p:cNvGrpSpPr>
            <p:nvPr/>
          </p:nvGrpSpPr>
          <p:grpSpPr bwMode="auto">
            <a:xfrm>
              <a:off x="261" y="1870"/>
              <a:ext cx="465" cy="299"/>
              <a:chOff x="912" y="2640"/>
              <a:chExt cx="672" cy="432"/>
            </a:xfrm>
          </p:grpSpPr>
          <p:sp>
            <p:nvSpPr>
              <p:cNvPr id="8192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a:p>
            </p:txBody>
          </p:sp>
          <p:sp>
            <p:nvSpPr>
              <p:cNvPr id="819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a:p>
            </p:txBody>
          </p:sp>
        </p:grpSp>
        <p:sp>
          <p:nvSpPr>
            <p:cNvPr id="819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a:p>
          </p:txBody>
        </p:sp>
        <p:sp>
          <p:nvSpPr>
            <p:cNvPr id="8193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a:p>
          </p:txBody>
        </p:sp>
        <p:sp>
          <p:nvSpPr>
            <p:cNvPr id="819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a:p>
          </p:txBody>
        </p:sp>
      </p:grpSp>
      <p:sp>
        <p:nvSpPr>
          <p:cNvPr id="8193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819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8193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8193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8193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1CF2B818-1E4D-4B91-968B-B4D5F469EC2C}"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A55E32E-CD6F-4697-877A-9E9BE894E86E}"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FA77794-2A2E-40A2-B288-50DFA1B1924A}"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182688" y="2017713"/>
            <a:ext cx="7772400" cy="4114800"/>
          </a:xfrm>
        </p:spPr>
        <p:txBody>
          <a:bodyPr/>
          <a:lstStyle/>
          <a:p>
            <a:endParaRPr lang="zh-CN" altLang="en-US"/>
          </a:p>
        </p:txBody>
      </p:sp>
      <p:sp>
        <p:nvSpPr>
          <p:cNvPr id="4" name="日期占位符 3"/>
          <p:cNvSpPr>
            <a:spLocks noGrp="1"/>
          </p:cNvSpPr>
          <p:nvPr>
            <p:ph type="dt" sz="half" idx="10"/>
          </p:nvPr>
        </p:nvSpPr>
        <p:spPr>
          <a:xfrm>
            <a:off x="1162050" y="6243638"/>
            <a:ext cx="1905000" cy="457200"/>
          </a:xfrm>
        </p:spPr>
        <p:txBody>
          <a:bodyPr/>
          <a:lstStyle>
            <a:lvl1pPr>
              <a:defRPr/>
            </a:lvl1pPr>
          </a:lstStyle>
          <a:p>
            <a:endParaRPr lang="en-US" altLang="zh-CN"/>
          </a:p>
        </p:txBody>
      </p:sp>
      <p:sp>
        <p:nvSpPr>
          <p:cNvPr id="5" name="页脚占位符 4"/>
          <p:cNvSpPr>
            <a:spLocks noGrp="1"/>
          </p:cNvSpPr>
          <p:nvPr>
            <p:ph type="ftr" sz="quarter" idx="11"/>
          </p:nvPr>
        </p:nvSpPr>
        <p:spPr>
          <a:xfrm>
            <a:off x="3657600" y="6243638"/>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7042150" y="6243638"/>
            <a:ext cx="1905000" cy="457200"/>
          </a:xfrm>
        </p:spPr>
        <p:txBody>
          <a:bodyPr/>
          <a:lstStyle>
            <a:lvl1pPr>
              <a:defRPr/>
            </a:lvl1pPr>
          </a:lstStyle>
          <a:p>
            <a:fld id="{EE1A3DA2-5E81-4ED9-ADF4-7003490E47B2}"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6447D-6599-4C82-9BA2-EF9B938BAAD0}"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B4CA221-5814-4DBE-97ED-AC1D47D127AF}"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04BCF6A-98D7-42ED-A5EF-3FA6836A948A}"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6064612-479B-47D5-93A2-988EB574F002}"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72DBD53-8D61-4499-A880-478A67B691EB}"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D8D92556-D34E-4ADF-BAA3-37FDBD0F0BF6}"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E8DAEC6-D52D-46B5-A10B-32616C9B0346}"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36C75C7-A394-4994-AE75-9A47C17A4730}"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zh-CN" altLang="zh-CN" sz="2400"/>
          </a:p>
        </p:txBody>
      </p:sp>
      <p:sp>
        <p:nvSpPr>
          <p:cNvPr id="808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8090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zh-CN" altLang="zh-CN" sz="2400"/>
          </a:p>
        </p:txBody>
      </p:sp>
      <p:sp>
        <p:nvSpPr>
          <p:cNvPr id="809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809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zh-CN" sz="2400"/>
          </a:p>
        </p:txBody>
      </p:sp>
      <p:sp>
        <p:nvSpPr>
          <p:cNvPr id="8090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zh-CN" altLang="zh-CN" sz="2400"/>
          </a:p>
        </p:txBody>
      </p:sp>
      <p:sp>
        <p:nvSpPr>
          <p:cNvPr id="809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809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809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09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809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zh-CN"/>
          </a:p>
        </p:txBody>
      </p:sp>
      <p:sp>
        <p:nvSpPr>
          <p:cNvPr id="809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05C80A7-5D21-42F1-972D-BFA830DE506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ea typeface="宋体" charset="-122"/>
        </a:defRPr>
      </a:lvl2pPr>
      <a:lvl3pPr algn="l" rtl="0" fontAlgn="base">
        <a:spcBef>
          <a:spcPct val="0"/>
        </a:spcBef>
        <a:spcAft>
          <a:spcPct val="0"/>
        </a:spcAft>
        <a:defRPr sz="4400">
          <a:solidFill>
            <a:schemeClr val="tx2"/>
          </a:solidFill>
          <a:latin typeface="Tahoma" charset="0"/>
          <a:ea typeface="宋体" charset="-122"/>
        </a:defRPr>
      </a:lvl3pPr>
      <a:lvl4pPr algn="l" rtl="0" fontAlgn="base">
        <a:spcBef>
          <a:spcPct val="0"/>
        </a:spcBef>
        <a:spcAft>
          <a:spcPct val="0"/>
        </a:spcAft>
        <a:defRPr sz="4400">
          <a:solidFill>
            <a:schemeClr val="tx2"/>
          </a:solidFill>
          <a:latin typeface="Tahoma" charset="0"/>
          <a:ea typeface="宋体" charset="-122"/>
        </a:defRPr>
      </a:lvl4pPr>
      <a:lvl5pPr algn="l" rtl="0" fontAlgn="base">
        <a:spcBef>
          <a:spcPct val="0"/>
        </a:spcBef>
        <a:spcAft>
          <a:spcPct val="0"/>
        </a:spcAft>
        <a:defRPr sz="4400">
          <a:solidFill>
            <a:schemeClr val="tx2"/>
          </a:solidFill>
          <a:latin typeface="Tahoma" charset="0"/>
          <a:ea typeface="宋体" charset="-122"/>
        </a:defRPr>
      </a:lvl5pPr>
      <a:lvl6pPr marL="457200" algn="l" rtl="0" fontAlgn="base">
        <a:spcBef>
          <a:spcPct val="0"/>
        </a:spcBef>
        <a:spcAft>
          <a:spcPct val="0"/>
        </a:spcAft>
        <a:defRPr sz="4400">
          <a:solidFill>
            <a:schemeClr val="tx2"/>
          </a:solidFill>
          <a:latin typeface="Tahoma" charset="0"/>
          <a:ea typeface="宋体" charset="-122"/>
        </a:defRPr>
      </a:lvl6pPr>
      <a:lvl7pPr marL="914400" algn="l" rtl="0" fontAlgn="base">
        <a:spcBef>
          <a:spcPct val="0"/>
        </a:spcBef>
        <a:spcAft>
          <a:spcPct val="0"/>
        </a:spcAft>
        <a:defRPr sz="4400">
          <a:solidFill>
            <a:schemeClr val="tx2"/>
          </a:solidFill>
          <a:latin typeface="Tahoma" charset="0"/>
          <a:ea typeface="宋体" charset="-122"/>
        </a:defRPr>
      </a:lvl7pPr>
      <a:lvl8pPr marL="1371600" algn="l" rtl="0" fontAlgn="base">
        <a:spcBef>
          <a:spcPct val="0"/>
        </a:spcBef>
        <a:spcAft>
          <a:spcPct val="0"/>
        </a:spcAft>
        <a:defRPr sz="4400">
          <a:solidFill>
            <a:schemeClr val="tx2"/>
          </a:solidFill>
          <a:latin typeface="Tahoma" charset="0"/>
          <a:ea typeface="宋体" charset="-122"/>
        </a:defRPr>
      </a:lvl8pPr>
      <a:lvl9pPr marL="1828800" algn="l" rtl="0" fontAlgn="base">
        <a:spcBef>
          <a:spcPct val="0"/>
        </a:spcBef>
        <a:spcAft>
          <a:spcPct val="0"/>
        </a:spcAft>
        <a:defRPr sz="4400">
          <a:solidFill>
            <a:schemeClr val="tx2"/>
          </a:solidFill>
          <a:latin typeface="Tahoma" charset="0"/>
          <a:ea typeface="宋体"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p:txBody>
          <a:bodyPr/>
          <a:lstStyle/>
          <a:p>
            <a:r>
              <a:rPr lang="zh-CN" altLang="en-US"/>
              <a:t>蜂蜜干粉在自动设备上的应用</a:t>
            </a:r>
          </a:p>
        </p:txBody>
      </p:sp>
      <p:sp>
        <p:nvSpPr>
          <p:cNvPr id="103427" name="Rectangle 3"/>
          <p:cNvSpPr>
            <a:spLocks noGrp="1" noChangeArrowheads="1"/>
          </p:cNvSpPr>
          <p:nvPr>
            <p:ph type="subTitle" idx="1"/>
          </p:nvPr>
        </p:nvSpPr>
        <p:spPr/>
        <p:txBody>
          <a:bodyPr/>
          <a:lstStyle/>
          <a:p>
            <a:r>
              <a:rPr lang="zh-CN" altLang="en-US"/>
              <a:t>实验于欧洲</a:t>
            </a:r>
            <a:r>
              <a:rPr lang="en-US" altLang="zh-CN"/>
              <a:t>Rademaker</a:t>
            </a:r>
            <a:r>
              <a:rPr lang="zh-CN" altLang="en-US"/>
              <a:t>和</a:t>
            </a:r>
            <a:r>
              <a:rPr lang="en-US" altLang="zh-CN"/>
              <a:t>Mecatherm</a:t>
            </a:r>
            <a:r>
              <a:rPr lang="zh-CN" altLang="en-US"/>
              <a:t>的设备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16013" y="0"/>
            <a:ext cx="7793037" cy="1462088"/>
          </a:xfrm>
        </p:spPr>
        <p:txBody>
          <a:bodyPr/>
          <a:lstStyle/>
          <a:p>
            <a:r>
              <a:rPr lang="en-US" altLang="zh-CN"/>
              <a:t>  </a:t>
            </a:r>
            <a:r>
              <a:rPr lang="zh-CN" altLang="en-US"/>
              <a:t>面团烘烤后外观上的比较</a:t>
            </a:r>
          </a:p>
        </p:txBody>
      </p:sp>
      <p:sp>
        <p:nvSpPr>
          <p:cNvPr id="112643" name="Rectangle 3"/>
          <p:cNvSpPr>
            <a:spLocks noGrp="1" noChangeArrowheads="1"/>
          </p:cNvSpPr>
          <p:nvPr>
            <p:ph type="body" idx="1"/>
          </p:nvPr>
        </p:nvSpPr>
        <p:spPr>
          <a:xfrm>
            <a:off x="468313" y="2017713"/>
            <a:ext cx="8486775" cy="4579937"/>
          </a:xfrm>
        </p:spPr>
        <p:txBody>
          <a:bodyPr/>
          <a:lstStyle/>
          <a:p>
            <a:pPr>
              <a:buFont typeface="Wingdings" pitchFamily="2" charset="2"/>
              <a:buNone/>
            </a:pPr>
            <a:r>
              <a:rPr lang="zh-CN" altLang="en-US"/>
              <a:t>正常生产的产品和加入蜂蜜干粉的产品在相同的烘烤温度下外观无差异。</a:t>
            </a:r>
          </a:p>
          <a:p>
            <a:pPr>
              <a:buFont typeface="Wingdings" pitchFamily="2" charset="2"/>
              <a:buNone/>
            </a:pPr>
            <a:endParaRPr lang="en-US" altLang="zh-CN"/>
          </a:p>
        </p:txBody>
      </p:sp>
      <p:pic>
        <p:nvPicPr>
          <p:cNvPr id="112644" name="Picture 4" descr="20120416134"/>
          <p:cNvPicPr>
            <a:picLocks noChangeAspect="1" noChangeArrowheads="1"/>
          </p:cNvPicPr>
          <p:nvPr/>
        </p:nvPicPr>
        <p:blipFill>
          <a:blip r:embed="rId2" cstate="print"/>
          <a:srcRect/>
          <a:stretch>
            <a:fillRect/>
          </a:stretch>
        </p:blipFill>
        <p:spPr bwMode="auto">
          <a:xfrm>
            <a:off x="468313" y="4005263"/>
            <a:ext cx="2976562" cy="2663825"/>
          </a:xfrm>
          <a:prstGeom prst="rect">
            <a:avLst/>
          </a:prstGeom>
          <a:noFill/>
        </p:spPr>
      </p:pic>
      <p:pic>
        <p:nvPicPr>
          <p:cNvPr id="112645" name="Picture 5" descr="20120416135"/>
          <p:cNvPicPr>
            <a:picLocks noChangeAspect="1" noChangeArrowheads="1"/>
          </p:cNvPicPr>
          <p:nvPr/>
        </p:nvPicPr>
        <p:blipFill>
          <a:blip r:embed="rId3" cstate="print"/>
          <a:srcRect/>
          <a:stretch>
            <a:fillRect/>
          </a:stretch>
        </p:blipFill>
        <p:spPr bwMode="auto">
          <a:xfrm>
            <a:off x="5003800" y="4005263"/>
            <a:ext cx="3192463" cy="2538412"/>
          </a:xfrm>
          <a:prstGeom prst="rect">
            <a:avLst/>
          </a:prstGeom>
          <a:noFill/>
        </p:spPr>
      </p:pic>
      <p:sp>
        <p:nvSpPr>
          <p:cNvPr id="112646" name="Line 6"/>
          <p:cNvSpPr>
            <a:spLocks noChangeShapeType="1"/>
          </p:cNvSpPr>
          <p:nvPr/>
        </p:nvSpPr>
        <p:spPr bwMode="auto">
          <a:xfrm flipH="1">
            <a:off x="2124075" y="3716338"/>
            <a:ext cx="863600" cy="1296987"/>
          </a:xfrm>
          <a:prstGeom prst="line">
            <a:avLst/>
          </a:prstGeom>
          <a:noFill/>
          <a:ln w="9525">
            <a:solidFill>
              <a:schemeClr val="tx1"/>
            </a:solidFill>
            <a:round/>
            <a:headEnd/>
            <a:tailEnd type="triangle" w="med" len="med"/>
          </a:ln>
          <a:effectLst/>
        </p:spPr>
        <p:txBody>
          <a:bodyPr/>
          <a:lstStyle/>
          <a:p>
            <a:endParaRPr lang="zh-CN" altLang="en-US"/>
          </a:p>
        </p:txBody>
      </p:sp>
      <p:sp>
        <p:nvSpPr>
          <p:cNvPr id="112647" name="Oval 7"/>
          <p:cNvSpPr>
            <a:spLocks noChangeArrowheads="1"/>
          </p:cNvSpPr>
          <p:nvPr/>
        </p:nvSpPr>
        <p:spPr bwMode="auto">
          <a:xfrm>
            <a:off x="2268538" y="3284538"/>
            <a:ext cx="1655762" cy="504825"/>
          </a:xfrm>
          <a:prstGeom prst="ellipse">
            <a:avLst/>
          </a:prstGeom>
          <a:solidFill>
            <a:schemeClr val="accent1"/>
          </a:solidFill>
          <a:ln w="9525">
            <a:solidFill>
              <a:schemeClr val="tx1"/>
            </a:solidFill>
            <a:round/>
            <a:headEnd/>
            <a:tailEnd/>
          </a:ln>
          <a:effectLst/>
        </p:spPr>
        <p:txBody>
          <a:bodyPr wrap="none" anchor="ctr"/>
          <a:lstStyle/>
          <a:p>
            <a:pPr algn="ctr"/>
            <a:r>
              <a:rPr lang="zh-CN" altLang="en-US"/>
              <a:t>加入蜂蜜干粉</a:t>
            </a:r>
          </a:p>
        </p:txBody>
      </p:sp>
      <p:sp>
        <p:nvSpPr>
          <p:cNvPr id="112648" name="Line 8"/>
          <p:cNvSpPr>
            <a:spLocks noChangeShapeType="1"/>
          </p:cNvSpPr>
          <p:nvPr/>
        </p:nvSpPr>
        <p:spPr bwMode="auto">
          <a:xfrm>
            <a:off x="6877050" y="3860800"/>
            <a:ext cx="0" cy="1008063"/>
          </a:xfrm>
          <a:prstGeom prst="line">
            <a:avLst/>
          </a:prstGeom>
          <a:noFill/>
          <a:ln w="9525">
            <a:solidFill>
              <a:schemeClr val="tx1"/>
            </a:solidFill>
            <a:round/>
            <a:headEnd/>
            <a:tailEnd type="triangle" w="med" len="med"/>
          </a:ln>
          <a:effectLst/>
        </p:spPr>
        <p:txBody>
          <a:bodyPr/>
          <a:lstStyle/>
          <a:p>
            <a:endParaRPr lang="zh-CN" altLang="en-US"/>
          </a:p>
        </p:txBody>
      </p:sp>
      <p:sp>
        <p:nvSpPr>
          <p:cNvPr id="112649" name="Oval 9"/>
          <p:cNvSpPr>
            <a:spLocks noChangeArrowheads="1"/>
          </p:cNvSpPr>
          <p:nvPr/>
        </p:nvSpPr>
        <p:spPr bwMode="auto">
          <a:xfrm>
            <a:off x="6156325" y="3357563"/>
            <a:ext cx="1511300" cy="503237"/>
          </a:xfrm>
          <a:prstGeom prst="ellipse">
            <a:avLst/>
          </a:prstGeom>
          <a:solidFill>
            <a:schemeClr val="accent1"/>
          </a:solidFill>
          <a:ln w="9525">
            <a:solidFill>
              <a:schemeClr val="tx1"/>
            </a:solidFill>
            <a:round/>
            <a:headEnd/>
            <a:tailEnd/>
          </a:ln>
          <a:effectLst/>
        </p:spPr>
        <p:txBody>
          <a:bodyPr wrap="none" anchor="ctr"/>
          <a:lstStyle/>
          <a:p>
            <a:pPr algn="ctr"/>
            <a:r>
              <a:rPr lang="zh-CN" altLang="en-US"/>
              <a:t>正常生产的</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150938" y="214313"/>
            <a:ext cx="7793037" cy="1270000"/>
          </a:xfrm>
        </p:spPr>
        <p:txBody>
          <a:bodyPr/>
          <a:lstStyle/>
          <a:p>
            <a:r>
              <a:rPr lang="en-US" altLang="zh-CN"/>
              <a:t>       </a:t>
            </a:r>
            <a:r>
              <a:rPr lang="zh-CN" altLang="en-US"/>
              <a:t>吐司切开后的比较</a:t>
            </a:r>
          </a:p>
        </p:txBody>
      </p:sp>
      <p:sp>
        <p:nvSpPr>
          <p:cNvPr id="113667" name="Rectangle 3"/>
          <p:cNvSpPr>
            <a:spLocks noGrp="1" noChangeArrowheads="1"/>
          </p:cNvSpPr>
          <p:nvPr>
            <p:ph type="body" idx="1"/>
          </p:nvPr>
        </p:nvSpPr>
        <p:spPr>
          <a:xfrm>
            <a:off x="0" y="2017713"/>
            <a:ext cx="8955088" cy="4579937"/>
          </a:xfrm>
        </p:spPr>
        <p:txBody>
          <a:bodyPr/>
          <a:lstStyle/>
          <a:p>
            <a:r>
              <a:rPr lang="zh-CN" altLang="en-US"/>
              <a:t>正常生产的吐司和加入蜂蜜干粉生产的吐司组织相差不大（国际标准好的吐司组织为蜂窝状）</a:t>
            </a:r>
          </a:p>
          <a:p>
            <a:endParaRPr lang="en-US" altLang="zh-CN"/>
          </a:p>
        </p:txBody>
      </p:sp>
      <p:pic>
        <p:nvPicPr>
          <p:cNvPr id="113668" name="Picture 4" descr="20120416132"/>
          <p:cNvPicPr>
            <a:picLocks noChangeAspect="1" noChangeArrowheads="1"/>
          </p:cNvPicPr>
          <p:nvPr/>
        </p:nvPicPr>
        <p:blipFill>
          <a:blip r:embed="rId2" cstate="print"/>
          <a:srcRect/>
          <a:stretch>
            <a:fillRect/>
          </a:stretch>
        </p:blipFill>
        <p:spPr bwMode="auto">
          <a:xfrm>
            <a:off x="250825" y="4149725"/>
            <a:ext cx="3168650" cy="2376488"/>
          </a:xfrm>
          <a:prstGeom prst="rect">
            <a:avLst/>
          </a:prstGeom>
          <a:noFill/>
        </p:spPr>
      </p:pic>
      <p:pic>
        <p:nvPicPr>
          <p:cNvPr id="113669" name="Picture 5" descr="20120416133"/>
          <p:cNvPicPr>
            <a:picLocks noChangeAspect="1" noChangeArrowheads="1"/>
          </p:cNvPicPr>
          <p:nvPr/>
        </p:nvPicPr>
        <p:blipFill>
          <a:blip r:embed="rId3" cstate="print"/>
          <a:srcRect/>
          <a:stretch>
            <a:fillRect/>
          </a:stretch>
        </p:blipFill>
        <p:spPr bwMode="auto">
          <a:xfrm>
            <a:off x="5003800" y="4149725"/>
            <a:ext cx="3168650" cy="2359025"/>
          </a:xfrm>
          <a:prstGeom prst="rect">
            <a:avLst/>
          </a:prstGeom>
          <a:noFill/>
        </p:spPr>
      </p:pic>
      <p:sp>
        <p:nvSpPr>
          <p:cNvPr id="113670" name="Line 6"/>
          <p:cNvSpPr>
            <a:spLocks noChangeShapeType="1"/>
          </p:cNvSpPr>
          <p:nvPr/>
        </p:nvSpPr>
        <p:spPr bwMode="auto">
          <a:xfrm flipH="1">
            <a:off x="1908175" y="3716338"/>
            <a:ext cx="1223963" cy="1584325"/>
          </a:xfrm>
          <a:prstGeom prst="line">
            <a:avLst/>
          </a:prstGeom>
          <a:noFill/>
          <a:ln w="9525">
            <a:solidFill>
              <a:schemeClr val="tx1"/>
            </a:solidFill>
            <a:round/>
            <a:headEnd/>
            <a:tailEnd type="triangle" w="med" len="med"/>
          </a:ln>
          <a:effectLst/>
        </p:spPr>
        <p:txBody>
          <a:bodyPr/>
          <a:lstStyle/>
          <a:p>
            <a:endParaRPr lang="zh-CN" altLang="en-US"/>
          </a:p>
        </p:txBody>
      </p:sp>
      <p:sp>
        <p:nvSpPr>
          <p:cNvPr id="113671" name="Line 7"/>
          <p:cNvSpPr>
            <a:spLocks noChangeShapeType="1"/>
          </p:cNvSpPr>
          <p:nvPr/>
        </p:nvSpPr>
        <p:spPr bwMode="auto">
          <a:xfrm flipH="1">
            <a:off x="6732588" y="3716338"/>
            <a:ext cx="863600" cy="1800225"/>
          </a:xfrm>
          <a:prstGeom prst="line">
            <a:avLst/>
          </a:prstGeom>
          <a:noFill/>
          <a:ln w="9525">
            <a:solidFill>
              <a:schemeClr val="tx1"/>
            </a:solidFill>
            <a:round/>
            <a:headEnd/>
            <a:tailEnd type="triangle" w="med" len="med"/>
          </a:ln>
          <a:effectLst/>
        </p:spPr>
        <p:txBody>
          <a:bodyPr/>
          <a:lstStyle/>
          <a:p>
            <a:endParaRPr lang="zh-CN" altLang="en-US"/>
          </a:p>
        </p:txBody>
      </p:sp>
      <p:sp>
        <p:nvSpPr>
          <p:cNvPr id="113672" name="Oval 8"/>
          <p:cNvSpPr>
            <a:spLocks noChangeArrowheads="1"/>
          </p:cNvSpPr>
          <p:nvPr/>
        </p:nvSpPr>
        <p:spPr bwMode="auto">
          <a:xfrm>
            <a:off x="2987675" y="3213100"/>
            <a:ext cx="1728788" cy="792163"/>
          </a:xfrm>
          <a:prstGeom prst="ellipse">
            <a:avLst/>
          </a:prstGeom>
          <a:solidFill>
            <a:schemeClr val="accent1"/>
          </a:solidFill>
          <a:ln w="9525">
            <a:solidFill>
              <a:schemeClr val="tx1"/>
            </a:solidFill>
            <a:round/>
            <a:headEnd/>
            <a:tailEnd/>
          </a:ln>
          <a:effectLst/>
        </p:spPr>
        <p:txBody>
          <a:bodyPr wrap="none" anchor="ctr"/>
          <a:lstStyle/>
          <a:p>
            <a:pPr algn="ctr"/>
            <a:r>
              <a:rPr lang="zh-CN" altLang="en-US"/>
              <a:t>加入蜂蜜干粉</a:t>
            </a:r>
          </a:p>
        </p:txBody>
      </p:sp>
      <p:sp>
        <p:nvSpPr>
          <p:cNvPr id="113673" name="Oval 9"/>
          <p:cNvSpPr>
            <a:spLocks noChangeArrowheads="1"/>
          </p:cNvSpPr>
          <p:nvPr/>
        </p:nvSpPr>
        <p:spPr bwMode="auto">
          <a:xfrm>
            <a:off x="6372225" y="3141663"/>
            <a:ext cx="1800225" cy="647700"/>
          </a:xfrm>
          <a:prstGeom prst="ellipse">
            <a:avLst/>
          </a:prstGeom>
          <a:solidFill>
            <a:schemeClr val="accent1"/>
          </a:solidFill>
          <a:ln w="9525">
            <a:solidFill>
              <a:schemeClr val="tx1"/>
            </a:solidFill>
            <a:round/>
            <a:headEnd/>
            <a:tailEnd/>
          </a:ln>
          <a:effectLst/>
        </p:spPr>
        <p:txBody>
          <a:bodyPr wrap="none" anchor="ctr"/>
          <a:lstStyle/>
          <a:p>
            <a:pPr algn="ctr"/>
            <a:r>
              <a:rPr lang="zh-CN" altLang="en-US"/>
              <a:t>正常生产</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zh-CN" altLang="en-US" sz="3200"/>
              <a:t>正常产品和加入蜂蜜干粉保质期及其它指          标的差异</a:t>
            </a:r>
          </a:p>
        </p:txBody>
      </p:sp>
      <p:graphicFrame>
        <p:nvGraphicFramePr>
          <p:cNvPr id="114733" name="Group 45"/>
          <p:cNvGraphicFramePr>
            <a:graphicFrameLocks noGrp="1"/>
          </p:cNvGraphicFramePr>
          <p:nvPr>
            <p:ph idx="1"/>
          </p:nvPr>
        </p:nvGraphicFramePr>
        <p:xfrm>
          <a:off x="827088" y="1989138"/>
          <a:ext cx="7772400" cy="3390900"/>
        </p:xfrm>
        <a:graphic>
          <a:graphicData uri="http://schemas.openxmlformats.org/drawingml/2006/table">
            <a:tbl>
              <a:tblPr/>
              <a:tblGrid>
                <a:gridCol w="936600"/>
                <a:gridCol w="1006500"/>
                <a:gridCol w="971550"/>
                <a:gridCol w="971550"/>
                <a:gridCol w="971550"/>
                <a:gridCol w="971550"/>
                <a:gridCol w="971550"/>
                <a:gridCol w="971550"/>
              </a:tblGrid>
              <a:tr h="647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800" b="0" i="0" u="none" strike="noStrike" cap="none" normalizeH="0" baseline="0" dirty="0" smtClean="0">
                          <a:ln>
                            <a:noFill/>
                          </a:ln>
                          <a:solidFill>
                            <a:schemeClr val="tx1"/>
                          </a:solidFill>
                          <a:effectLst/>
                          <a:latin typeface="Tahoma" charset="0"/>
                          <a:ea typeface="宋体" charset="-122"/>
                        </a:rPr>
                        <a:t>名称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cap="none" normalizeH="0" baseline="0" smtClean="0">
                          <a:ln>
                            <a:noFill/>
                          </a:ln>
                          <a:solidFill>
                            <a:schemeClr val="tx1"/>
                          </a:solidFill>
                          <a:effectLst/>
                          <a:latin typeface="Tahoma" charset="0"/>
                          <a:ea typeface="宋体" charset="-122"/>
                        </a:rPr>
                        <a:t>保质期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cap="none" normalizeH="0" baseline="0" smtClean="0">
                          <a:ln>
                            <a:noFill/>
                          </a:ln>
                          <a:solidFill>
                            <a:schemeClr val="tx1"/>
                          </a:solidFill>
                          <a:effectLst/>
                          <a:latin typeface="Tahoma" charset="0"/>
                          <a:ea typeface="宋体" charset="-122"/>
                        </a:rPr>
                        <a:t>保湿性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cap="none" normalizeH="0" baseline="0" smtClean="0">
                          <a:ln>
                            <a:noFill/>
                          </a:ln>
                          <a:solidFill>
                            <a:schemeClr val="tx1"/>
                          </a:solidFill>
                          <a:effectLst/>
                          <a:latin typeface="Tahoma" charset="0"/>
                          <a:ea typeface="宋体" charset="-122"/>
                        </a:rPr>
                        <a:t>含水率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800" b="0" i="0" u="none" strike="noStrike" cap="none" normalizeH="0" baseline="0" smtClean="0">
                          <a:ln>
                            <a:noFill/>
                          </a:ln>
                          <a:solidFill>
                            <a:schemeClr val="tx1"/>
                          </a:solidFill>
                          <a:effectLst/>
                          <a:latin typeface="Tahoma" charset="0"/>
                          <a:ea typeface="宋体" charset="-122"/>
                        </a:rPr>
                        <a:t>正常产品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800" b="0" i="0" u="none" strike="noStrike" cap="none" normalizeH="0" baseline="0" dirty="0" smtClean="0">
                          <a:ln>
                            <a:noFill/>
                          </a:ln>
                          <a:solidFill>
                            <a:schemeClr val="tx1"/>
                          </a:solidFill>
                          <a:effectLst/>
                          <a:latin typeface="Tahoma" charset="0"/>
                          <a:ea typeface="宋体" charset="-122"/>
                        </a:rPr>
                        <a:t>加蜂蜜干粉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800" b="0" i="0" u="none" strike="noStrike" cap="none" normalizeH="0" baseline="0" smtClean="0">
                        <a:ln>
                          <a:noFill/>
                        </a:ln>
                        <a:solidFill>
                          <a:schemeClr val="tx1"/>
                        </a:solidFill>
                        <a:effectLst/>
                        <a:latin typeface="Tahoma"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zh-CN"/>
              <a:t>            </a:t>
            </a:r>
            <a:r>
              <a:rPr lang="zh-CN" altLang="en-US"/>
              <a:t>蜂蜜干粉</a:t>
            </a:r>
          </a:p>
        </p:txBody>
      </p:sp>
      <p:sp>
        <p:nvSpPr>
          <p:cNvPr id="104451" name="Rectangle 3"/>
          <p:cNvSpPr>
            <a:spLocks noGrp="1" noChangeArrowheads="1"/>
          </p:cNvSpPr>
          <p:nvPr>
            <p:ph type="body" idx="1"/>
          </p:nvPr>
        </p:nvSpPr>
        <p:spPr/>
        <p:txBody>
          <a:bodyPr/>
          <a:lstStyle/>
          <a:p>
            <a:r>
              <a:rPr lang="zh-CN" altLang="en-US" dirty="0"/>
              <a:t>众所周之，蜂蜜干粉可以用于很多产品中。如奶制品、调味品、烘焙等 产品中。在国外蜂蜜干粉在烘焙产品中的应用早在几十年前就已经开始了。</a:t>
            </a:r>
          </a:p>
          <a:p>
            <a:r>
              <a:rPr lang="zh-CN" altLang="en-US" smtClean="0"/>
              <a:t>国内</a:t>
            </a:r>
            <a:r>
              <a:rPr lang="zh-CN" altLang="en-US" dirty="0"/>
              <a:t>烘焙行业的起步较慢，所以蜂蜜干粉在烘焙产品中的应用少之又少。更不要说在全自动化设备中的应用方面了。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50938" y="214313"/>
            <a:ext cx="7793037" cy="1198562"/>
          </a:xfrm>
        </p:spPr>
        <p:txBody>
          <a:bodyPr/>
          <a:lstStyle/>
          <a:p>
            <a:r>
              <a:rPr lang="en-US" altLang="zh-CN"/>
              <a:t>  </a:t>
            </a:r>
            <a:r>
              <a:rPr lang="zh-CN" altLang="en-US"/>
              <a:t>蜂蜜干粉在吐司上的应用</a:t>
            </a:r>
          </a:p>
        </p:txBody>
      </p:sp>
      <p:sp>
        <p:nvSpPr>
          <p:cNvPr id="105475" name="Rectangle 3"/>
          <p:cNvSpPr>
            <a:spLocks noGrp="1" noChangeArrowheads="1"/>
          </p:cNvSpPr>
          <p:nvPr>
            <p:ph type="body" idx="1"/>
          </p:nvPr>
        </p:nvSpPr>
        <p:spPr/>
        <p:txBody>
          <a:bodyPr/>
          <a:lstStyle/>
          <a:p>
            <a:r>
              <a:rPr lang="zh-CN" altLang="en-US"/>
              <a:t>吐司的生产有很多种方法：</a:t>
            </a:r>
            <a:r>
              <a:rPr lang="en-US" altLang="zh-CN"/>
              <a:t>1.</a:t>
            </a:r>
            <a:r>
              <a:rPr lang="zh-CN" altLang="en-US"/>
              <a:t>中种法 </a:t>
            </a:r>
            <a:r>
              <a:rPr lang="en-US" altLang="zh-CN"/>
              <a:t>2.</a:t>
            </a:r>
            <a:r>
              <a:rPr lang="zh-CN" altLang="en-US"/>
              <a:t>直接法 </a:t>
            </a:r>
            <a:r>
              <a:rPr lang="en-US" altLang="zh-CN"/>
              <a:t>3.</a:t>
            </a:r>
            <a:r>
              <a:rPr lang="zh-CN" altLang="en-US"/>
              <a:t>液种法 </a:t>
            </a:r>
            <a:r>
              <a:rPr lang="en-US" altLang="zh-CN"/>
              <a:t>4.</a:t>
            </a:r>
            <a:r>
              <a:rPr lang="zh-CN" altLang="en-US"/>
              <a:t>老面法等。目前国际上比较流行的是中种法。</a:t>
            </a:r>
          </a:p>
          <a:p>
            <a:endParaRPr lang="zh-CN" altLang="en-US"/>
          </a:p>
          <a:p>
            <a:r>
              <a:rPr lang="zh-CN" altLang="en-US"/>
              <a:t>现在我们来看一下蜂蜜干粉在中种吐司自动线的应用。</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58888" y="549275"/>
            <a:ext cx="7218362" cy="719138"/>
          </a:xfrm>
        </p:spPr>
        <p:txBody>
          <a:bodyPr/>
          <a:lstStyle/>
          <a:p>
            <a:r>
              <a:rPr lang="en-US" altLang="zh-CN" sz="4000"/>
              <a:t>        </a:t>
            </a:r>
            <a:r>
              <a:rPr lang="zh-CN" altLang="en-US" sz="4000"/>
              <a:t>吐司配方上的差异</a:t>
            </a:r>
          </a:p>
        </p:txBody>
      </p:sp>
      <p:sp>
        <p:nvSpPr>
          <p:cNvPr id="106499" name="Rectangle 3"/>
          <p:cNvSpPr>
            <a:spLocks noGrp="1" noChangeArrowheads="1"/>
          </p:cNvSpPr>
          <p:nvPr>
            <p:ph type="body" idx="1"/>
          </p:nvPr>
        </p:nvSpPr>
        <p:spPr>
          <a:xfrm>
            <a:off x="684213" y="1916113"/>
            <a:ext cx="7772400" cy="4114800"/>
          </a:xfrm>
        </p:spPr>
        <p:txBody>
          <a:bodyPr/>
          <a:lstStyle/>
          <a:p>
            <a:r>
              <a:rPr lang="zh-CN" altLang="en-US" sz="2400"/>
              <a:t>在实验的设备上：</a:t>
            </a:r>
            <a:r>
              <a:rPr lang="en-US" altLang="zh-CN" sz="2400"/>
              <a:t>1.</a:t>
            </a:r>
            <a:r>
              <a:rPr lang="zh-CN" altLang="en-US" sz="2400"/>
              <a:t>正常的生产的产品配方糖占粉的比例为</a:t>
            </a:r>
            <a:r>
              <a:rPr lang="en-US" altLang="zh-CN" sz="2400"/>
              <a:t>8%</a:t>
            </a:r>
            <a:r>
              <a:rPr lang="zh-CN" altLang="en-US" sz="2400"/>
              <a:t>，水占粉的比例为</a:t>
            </a:r>
            <a:r>
              <a:rPr lang="en-US" altLang="zh-CN" sz="2400"/>
              <a:t>58%</a:t>
            </a:r>
            <a:r>
              <a:rPr lang="zh-CN" altLang="en-US" sz="2400"/>
              <a:t>。</a:t>
            </a:r>
            <a:r>
              <a:rPr lang="en-US" altLang="zh-CN" sz="2400"/>
              <a:t>2.</a:t>
            </a:r>
            <a:r>
              <a:rPr lang="zh-CN" altLang="en-US" sz="2400"/>
              <a:t>加入蜂蜜干粉的生产配方糖占粉的比例为</a:t>
            </a:r>
            <a:r>
              <a:rPr lang="en-US" altLang="zh-CN" sz="2400"/>
              <a:t>5.77%</a:t>
            </a:r>
            <a:r>
              <a:rPr lang="zh-CN" altLang="en-US" sz="2400"/>
              <a:t>，水占粉的比例为</a:t>
            </a:r>
            <a:r>
              <a:rPr lang="en-US" altLang="zh-CN" sz="2400"/>
              <a:t>60%</a:t>
            </a:r>
            <a:r>
              <a:rPr lang="zh-CN" altLang="en-US" sz="2400"/>
              <a:t>（应该可以增加至</a:t>
            </a:r>
            <a:r>
              <a:rPr lang="en-US" altLang="zh-CN" sz="2400"/>
              <a:t>62%</a:t>
            </a:r>
            <a:r>
              <a:rPr lang="zh-CN" altLang="en-US" sz="2400"/>
              <a:t>左右）</a:t>
            </a:r>
          </a:p>
          <a:p>
            <a:endParaRPr lang="zh-CN" altLang="en-US"/>
          </a:p>
          <a:p>
            <a:endParaRPr lang="en-US" altLang="zh-CN"/>
          </a:p>
        </p:txBody>
      </p:sp>
      <p:pic>
        <p:nvPicPr>
          <p:cNvPr id="106501" name="Picture 5" descr="20120416098"/>
          <p:cNvPicPr>
            <a:picLocks noChangeAspect="1" noChangeArrowheads="1"/>
          </p:cNvPicPr>
          <p:nvPr/>
        </p:nvPicPr>
        <p:blipFill>
          <a:blip r:embed="rId2" cstate="print"/>
          <a:srcRect/>
          <a:stretch>
            <a:fillRect/>
          </a:stretch>
        </p:blipFill>
        <p:spPr bwMode="auto">
          <a:xfrm>
            <a:off x="2124075" y="3500438"/>
            <a:ext cx="4176713" cy="3132137"/>
          </a:xfrm>
          <a:prstGeom prst="rect">
            <a:avLst/>
          </a:prstGeom>
          <a:noFill/>
        </p:spPr>
      </p:pic>
      <p:sp>
        <p:nvSpPr>
          <p:cNvPr id="106502" name="Line 6"/>
          <p:cNvSpPr>
            <a:spLocks noChangeShapeType="1"/>
          </p:cNvSpPr>
          <p:nvPr/>
        </p:nvSpPr>
        <p:spPr bwMode="auto">
          <a:xfrm flipH="1">
            <a:off x="5435600" y="4365625"/>
            <a:ext cx="1223963" cy="1008063"/>
          </a:xfrm>
          <a:prstGeom prst="line">
            <a:avLst/>
          </a:prstGeom>
          <a:noFill/>
          <a:ln w="9525">
            <a:solidFill>
              <a:schemeClr val="tx1"/>
            </a:solidFill>
            <a:round/>
            <a:headEnd/>
            <a:tailEnd type="triangle" w="med" len="med"/>
          </a:ln>
          <a:effectLst/>
        </p:spPr>
        <p:txBody>
          <a:bodyPr/>
          <a:lstStyle/>
          <a:p>
            <a:endParaRPr lang="zh-CN" altLang="en-US"/>
          </a:p>
        </p:txBody>
      </p:sp>
      <p:sp>
        <p:nvSpPr>
          <p:cNvPr id="106503" name="Oval 7"/>
          <p:cNvSpPr>
            <a:spLocks noChangeArrowheads="1"/>
          </p:cNvSpPr>
          <p:nvPr/>
        </p:nvSpPr>
        <p:spPr bwMode="auto">
          <a:xfrm>
            <a:off x="6588125" y="3644900"/>
            <a:ext cx="1655763" cy="936625"/>
          </a:xfrm>
          <a:prstGeom prst="ellipse">
            <a:avLst/>
          </a:prstGeom>
          <a:solidFill>
            <a:schemeClr val="accent1"/>
          </a:solidFill>
          <a:ln w="9525">
            <a:solidFill>
              <a:schemeClr val="tx1"/>
            </a:solidFill>
            <a:round/>
            <a:headEnd/>
            <a:tailEnd/>
          </a:ln>
          <a:effectLst/>
        </p:spPr>
        <p:txBody>
          <a:bodyPr wrap="none" anchor="ctr"/>
          <a:lstStyle/>
          <a:p>
            <a:pPr algn="ctr"/>
            <a:r>
              <a:rPr lang="zh-CN" altLang="en-US"/>
              <a:t>种面</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411413" y="333375"/>
            <a:ext cx="5543550" cy="1054100"/>
          </a:xfrm>
        </p:spPr>
        <p:txBody>
          <a:bodyPr/>
          <a:lstStyle/>
          <a:p>
            <a:r>
              <a:rPr lang="en-US" altLang="zh-CN"/>
              <a:t>  </a:t>
            </a:r>
            <a:r>
              <a:rPr lang="zh-CN" altLang="en-US"/>
              <a:t>搅拌工艺的差异</a:t>
            </a:r>
          </a:p>
        </p:txBody>
      </p:sp>
      <p:sp>
        <p:nvSpPr>
          <p:cNvPr id="107523" name="Rectangle 3"/>
          <p:cNvSpPr>
            <a:spLocks noGrp="1" noChangeArrowheads="1"/>
          </p:cNvSpPr>
          <p:nvPr>
            <p:ph type="body" idx="1"/>
          </p:nvPr>
        </p:nvSpPr>
        <p:spPr>
          <a:xfrm>
            <a:off x="1182688" y="2017713"/>
            <a:ext cx="7772400" cy="979239"/>
          </a:xfrm>
        </p:spPr>
        <p:txBody>
          <a:bodyPr/>
          <a:lstStyle/>
          <a:p>
            <a:r>
              <a:rPr lang="zh-CN" altLang="en-US" dirty="0"/>
              <a:t>蜂蜜干粉在</a:t>
            </a:r>
            <a:r>
              <a:rPr lang="zh-CN" altLang="en-US" b="1" i="1" dirty="0"/>
              <a:t>主面</a:t>
            </a:r>
            <a:r>
              <a:rPr lang="zh-CN" altLang="en-US" dirty="0"/>
              <a:t>中加入</a:t>
            </a:r>
            <a:r>
              <a:rPr lang="zh-CN" altLang="en-US" dirty="0" smtClean="0"/>
              <a:t>（蜂蜜</a:t>
            </a:r>
            <a:r>
              <a:rPr lang="zh-CN" altLang="en-US" smtClean="0"/>
              <a:t>干粉</a:t>
            </a:r>
            <a:r>
              <a:rPr lang="zh-CN" altLang="en-US" smtClean="0"/>
              <a:t>直接可以</a:t>
            </a:r>
            <a:r>
              <a:rPr lang="zh-CN" altLang="en-US" dirty="0" smtClean="0"/>
              <a:t>混入面粉中。</a:t>
            </a:r>
            <a:r>
              <a:rPr lang="zh-CN" altLang="en-US" dirty="0"/>
              <a:t>）</a:t>
            </a:r>
          </a:p>
          <a:p>
            <a:endParaRPr lang="zh-CN" altLang="en-US" dirty="0"/>
          </a:p>
          <a:p>
            <a:endParaRPr lang="en-US" altLang="zh-CN" dirty="0"/>
          </a:p>
        </p:txBody>
      </p:sp>
      <p:pic>
        <p:nvPicPr>
          <p:cNvPr id="107525" name="Picture 5" descr="20120416106"/>
          <p:cNvPicPr>
            <a:picLocks noChangeAspect="1" noChangeArrowheads="1"/>
          </p:cNvPicPr>
          <p:nvPr/>
        </p:nvPicPr>
        <p:blipFill>
          <a:blip r:embed="rId2" cstate="print"/>
          <a:srcRect/>
          <a:stretch>
            <a:fillRect/>
          </a:stretch>
        </p:blipFill>
        <p:spPr bwMode="auto">
          <a:xfrm>
            <a:off x="2771800" y="3429000"/>
            <a:ext cx="3408362" cy="2844800"/>
          </a:xfrm>
          <a:prstGeom prst="rect">
            <a:avLst/>
          </a:prstGeom>
          <a:noFill/>
        </p:spPr>
      </p:pic>
      <p:sp>
        <p:nvSpPr>
          <p:cNvPr id="107529" name="Line 9"/>
          <p:cNvSpPr>
            <a:spLocks noChangeShapeType="1"/>
          </p:cNvSpPr>
          <p:nvPr/>
        </p:nvSpPr>
        <p:spPr bwMode="auto">
          <a:xfrm flipH="1">
            <a:off x="5580112" y="3284984"/>
            <a:ext cx="1081087" cy="1152525"/>
          </a:xfrm>
          <a:prstGeom prst="line">
            <a:avLst/>
          </a:prstGeom>
          <a:noFill/>
          <a:ln w="9525">
            <a:solidFill>
              <a:schemeClr val="tx1"/>
            </a:solidFill>
            <a:round/>
            <a:headEnd/>
            <a:tailEnd type="triangle" w="med" len="med"/>
          </a:ln>
          <a:effectLst/>
        </p:spPr>
        <p:txBody>
          <a:bodyPr/>
          <a:lstStyle/>
          <a:p>
            <a:endParaRPr lang="zh-CN" altLang="en-US"/>
          </a:p>
        </p:txBody>
      </p:sp>
      <p:sp>
        <p:nvSpPr>
          <p:cNvPr id="107530" name="Oval 10"/>
          <p:cNvSpPr>
            <a:spLocks noChangeArrowheads="1"/>
          </p:cNvSpPr>
          <p:nvPr/>
        </p:nvSpPr>
        <p:spPr bwMode="auto">
          <a:xfrm>
            <a:off x="5868144" y="2852936"/>
            <a:ext cx="1800225" cy="433388"/>
          </a:xfrm>
          <a:prstGeom prst="ellipse">
            <a:avLst/>
          </a:prstGeom>
          <a:solidFill>
            <a:schemeClr val="accent1"/>
          </a:solidFill>
          <a:ln w="9525">
            <a:solidFill>
              <a:schemeClr val="tx1"/>
            </a:solidFill>
            <a:round/>
            <a:headEnd/>
            <a:tailEnd/>
          </a:ln>
          <a:effectLst/>
        </p:spPr>
        <p:txBody>
          <a:bodyPr wrap="none" anchor="ctr"/>
          <a:lstStyle/>
          <a:p>
            <a:pPr algn="ctr"/>
            <a:r>
              <a:rPr lang="zh-CN" altLang="en-US" dirty="0"/>
              <a:t>避免和酵母接触</a:t>
            </a:r>
          </a:p>
        </p:txBody>
      </p:sp>
      <p:sp>
        <p:nvSpPr>
          <p:cNvPr id="107531" name="Line 11"/>
          <p:cNvSpPr>
            <a:spLocks noChangeShapeType="1"/>
          </p:cNvSpPr>
          <p:nvPr/>
        </p:nvSpPr>
        <p:spPr bwMode="auto">
          <a:xfrm>
            <a:off x="2555776" y="3789040"/>
            <a:ext cx="431800" cy="1439863"/>
          </a:xfrm>
          <a:prstGeom prst="line">
            <a:avLst/>
          </a:prstGeom>
          <a:noFill/>
          <a:ln w="9525">
            <a:solidFill>
              <a:schemeClr val="tx1"/>
            </a:solidFill>
            <a:round/>
            <a:headEnd/>
            <a:tailEnd type="triangle" w="med" len="med"/>
          </a:ln>
          <a:effectLst/>
        </p:spPr>
        <p:txBody>
          <a:bodyPr/>
          <a:lstStyle/>
          <a:p>
            <a:endParaRPr lang="zh-CN" altLang="en-US"/>
          </a:p>
        </p:txBody>
      </p:sp>
      <p:sp>
        <p:nvSpPr>
          <p:cNvPr id="107532" name="Oval 12"/>
          <p:cNvSpPr>
            <a:spLocks noChangeArrowheads="1"/>
          </p:cNvSpPr>
          <p:nvPr/>
        </p:nvSpPr>
        <p:spPr bwMode="auto">
          <a:xfrm>
            <a:off x="1979712" y="3212976"/>
            <a:ext cx="792162" cy="576262"/>
          </a:xfrm>
          <a:prstGeom prst="ellipse">
            <a:avLst/>
          </a:prstGeom>
          <a:solidFill>
            <a:schemeClr val="accent1"/>
          </a:solidFill>
          <a:ln w="9525">
            <a:solidFill>
              <a:schemeClr val="tx1"/>
            </a:solidFill>
            <a:round/>
            <a:headEnd/>
            <a:tailEnd/>
          </a:ln>
          <a:effectLst/>
        </p:spPr>
        <p:txBody>
          <a:bodyPr wrap="none" anchor="ctr"/>
          <a:lstStyle/>
          <a:p>
            <a:pPr algn="ctr"/>
            <a:r>
              <a:rPr lang="zh-CN" altLang="en-US" dirty="0"/>
              <a:t>鲜酵母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16013" y="404813"/>
            <a:ext cx="7793037" cy="911225"/>
          </a:xfrm>
        </p:spPr>
        <p:txBody>
          <a:bodyPr/>
          <a:lstStyle/>
          <a:p>
            <a:r>
              <a:rPr lang="en-US" altLang="zh-CN"/>
              <a:t>        </a:t>
            </a:r>
            <a:r>
              <a:rPr lang="zh-CN" altLang="en-US"/>
              <a:t>搅拌成型后的面团</a:t>
            </a:r>
          </a:p>
        </p:txBody>
      </p:sp>
      <p:sp>
        <p:nvSpPr>
          <p:cNvPr id="108547" name="Rectangle 3"/>
          <p:cNvSpPr>
            <a:spLocks noGrp="1" noChangeArrowheads="1"/>
          </p:cNvSpPr>
          <p:nvPr>
            <p:ph type="body" idx="1"/>
          </p:nvPr>
        </p:nvSpPr>
        <p:spPr>
          <a:xfrm>
            <a:off x="250825" y="2017713"/>
            <a:ext cx="8704263" cy="4840287"/>
          </a:xfrm>
        </p:spPr>
        <p:txBody>
          <a:bodyPr/>
          <a:lstStyle/>
          <a:p>
            <a:r>
              <a:rPr lang="en-US" altLang="zh-CN"/>
              <a:t>Diosna</a:t>
            </a:r>
            <a:r>
              <a:rPr lang="zh-CN" altLang="en-US"/>
              <a:t>搅拌的转速及时间和正常生产的面团一致，搅拌后的面团也正常。</a:t>
            </a:r>
          </a:p>
          <a:p>
            <a:endParaRPr lang="en-US" altLang="zh-CN"/>
          </a:p>
        </p:txBody>
      </p:sp>
      <p:pic>
        <p:nvPicPr>
          <p:cNvPr id="108548" name="Picture 4" descr="20120416113"/>
          <p:cNvPicPr>
            <a:picLocks noChangeAspect="1" noChangeArrowheads="1"/>
          </p:cNvPicPr>
          <p:nvPr/>
        </p:nvPicPr>
        <p:blipFill>
          <a:blip r:embed="rId2" cstate="print"/>
          <a:srcRect/>
          <a:stretch>
            <a:fillRect/>
          </a:stretch>
        </p:blipFill>
        <p:spPr bwMode="auto">
          <a:xfrm>
            <a:off x="323850" y="3716338"/>
            <a:ext cx="3960813" cy="2970212"/>
          </a:xfrm>
          <a:prstGeom prst="rect">
            <a:avLst/>
          </a:prstGeom>
          <a:noFill/>
        </p:spPr>
      </p:pic>
      <p:pic>
        <p:nvPicPr>
          <p:cNvPr id="108549" name="Picture 5" descr="20120416115"/>
          <p:cNvPicPr>
            <a:picLocks noChangeAspect="1" noChangeArrowheads="1"/>
          </p:cNvPicPr>
          <p:nvPr/>
        </p:nvPicPr>
        <p:blipFill>
          <a:blip r:embed="rId3" cstate="print"/>
          <a:srcRect/>
          <a:stretch>
            <a:fillRect/>
          </a:stretch>
        </p:blipFill>
        <p:spPr bwMode="auto">
          <a:xfrm>
            <a:off x="4716463" y="3716338"/>
            <a:ext cx="3816350" cy="2952750"/>
          </a:xfrm>
          <a:prstGeom prst="rect">
            <a:avLst/>
          </a:prstGeom>
          <a:noFill/>
        </p:spPr>
      </p:pic>
      <p:sp>
        <p:nvSpPr>
          <p:cNvPr id="108550" name="Line 6"/>
          <p:cNvSpPr>
            <a:spLocks noChangeShapeType="1"/>
          </p:cNvSpPr>
          <p:nvPr/>
        </p:nvSpPr>
        <p:spPr bwMode="auto">
          <a:xfrm flipH="1">
            <a:off x="6227763" y="3429000"/>
            <a:ext cx="1368425" cy="1512888"/>
          </a:xfrm>
          <a:prstGeom prst="line">
            <a:avLst/>
          </a:prstGeom>
          <a:noFill/>
          <a:ln w="9525">
            <a:solidFill>
              <a:schemeClr val="tx1"/>
            </a:solidFill>
            <a:round/>
            <a:headEnd/>
            <a:tailEnd type="triangle" w="med" len="med"/>
          </a:ln>
          <a:effectLst/>
        </p:spPr>
        <p:txBody>
          <a:bodyPr/>
          <a:lstStyle/>
          <a:p>
            <a:endParaRPr lang="zh-CN" altLang="en-US"/>
          </a:p>
        </p:txBody>
      </p:sp>
      <p:sp>
        <p:nvSpPr>
          <p:cNvPr id="108551" name="Oval 7"/>
          <p:cNvSpPr>
            <a:spLocks noChangeArrowheads="1"/>
          </p:cNvSpPr>
          <p:nvPr/>
        </p:nvSpPr>
        <p:spPr bwMode="auto">
          <a:xfrm>
            <a:off x="6804025" y="2924175"/>
            <a:ext cx="1728788" cy="576263"/>
          </a:xfrm>
          <a:prstGeom prst="ellipse">
            <a:avLst/>
          </a:prstGeom>
          <a:solidFill>
            <a:schemeClr val="accent1"/>
          </a:solidFill>
          <a:ln w="9525">
            <a:solidFill>
              <a:schemeClr val="tx1"/>
            </a:solidFill>
            <a:round/>
            <a:headEnd/>
            <a:tailEnd/>
          </a:ln>
          <a:effectLst/>
        </p:spPr>
        <p:txBody>
          <a:bodyPr wrap="none" anchor="ctr"/>
          <a:lstStyle/>
          <a:p>
            <a:pPr algn="ctr"/>
            <a:r>
              <a:rPr lang="zh-CN" altLang="en-US"/>
              <a:t>手工撕开薄膜状</a:t>
            </a:r>
          </a:p>
        </p:txBody>
      </p:sp>
      <p:sp>
        <p:nvSpPr>
          <p:cNvPr id="108552" name="Line 8"/>
          <p:cNvSpPr>
            <a:spLocks noChangeShapeType="1"/>
          </p:cNvSpPr>
          <p:nvPr/>
        </p:nvSpPr>
        <p:spPr bwMode="auto">
          <a:xfrm flipH="1">
            <a:off x="2051050" y="3573463"/>
            <a:ext cx="1368425" cy="1871662"/>
          </a:xfrm>
          <a:prstGeom prst="line">
            <a:avLst/>
          </a:prstGeom>
          <a:noFill/>
          <a:ln w="9525">
            <a:solidFill>
              <a:schemeClr val="tx1"/>
            </a:solidFill>
            <a:round/>
            <a:headEnd/>
            <a:tailEnd type="triangle" w="med" len="med"/>
          </a:ln>
          <a:effectLst/>
        </p:spPr>
        <p:txBody>
          <a:bodyPr/>
          <a:lstStyle/>
          <a:p>
            <a:endParaRPr lang="zh-CN" altLang="en-US"/>
          </a:p>
        </p:txBody>
      </p:sp>
      <p:sp>
        <p:nvSpPr>
          <p:cNvPr id="108553" name="Oval 9"/>
          <p:cNvSpPr>
            <a:spLocks noChangeArrowheads="1"/>
          </p:cNvSpPr>
          <p:nvPr/>
        </p:nvSpPr>
        <p:spPr bwMode="auto">
          <a:xfrm>
            <a:off x="1908175" y="3141663"/>
            <a:ext cx="3311525" cy="504825"/>
          </a:xfrm>
          <a:prstGeom prst="ellipse">
            <a:avLst/>
          </a:prstGeom>
          <a:solidFill>
            <a:schemeClr val="accent1"/>
          </a:solidFill>
          <a:ln w="9525">
            <a:solidFill>
              <a:schemeClr val="tx1"/>
            </a:solidFill>
            <a:round/>
            <a:headEnd/>
            <a:tailEnd/>
          </a:ln>
          <a:effectLst/>
        </p:spPr>
        <p:txBody>
          <a:bodyPr wrap="none" anchor="ctr"/>
          <a:lstStyle/>
          <a:p>
            <a:pPr algn="ctr"/>
            <a:r>
              <a:rPr lang="zh-CN" altLang="en-US"/>
              <a:t>搅拌后面团光亮不沾搅拌器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116013" y="476250"/>
            <a:ext cx="7793037" cy="838200"/>
          </a:xfrm>
        </p:spPr>
        <p:txBody>
          <a:bodyPr/>
          <a:lstStyle/>
          <a:p>
            <a:r>
              <a:rPr lang="zh-CN" altLang="en-US" sz="3600"/>
              <a:t>面团在</a:t>
            </a:r>
            <a:r>
              <a:rPr lang="en-US" altLang="zh-CN" sz="3600"/>
              <a:t>Rademaker</a:t>
            </a:r>
            <a:r>
              <a:rPr lang="zh-CN" altLang="en-US" sz="3600"/>
              <a:t>成型线上的差异</a:t>
            </a:r>
          </a:p>
        </p:txBody>
      </p:sp>
      <p:sp>
        <p:nvSpPr>
          <p:cNvPr id="109571" name="Rectangle 3"/>
          <p:cNvSpPr>
            <a:spLocks noGrp="1" noChangeArrowheads="1"/>
          </p:cNvSpPr>
          <p:nvPr>
            <p:ph type="body" idx="1"/>
          </p:nvPr>
        </p:nvSpPr>
        <p:spPr>
          <a:xfrm>
            <a:off x="395288" y="2017713"/>
            <a:ext cx="8559800" cy="4506912"/>
          </a:xfrm>
        </p:spPr>
        <p:txBody>
          <a:bodyPr/>
          <a:lstStyle/>
          <a:p>
            <a:r>
              <a:rPr lang="zh-CN" altLang="en-US"/>
              <a:t>面团在成型上的行走状况正常</a:t>
            </a:r>
          </a:p>
        </p:txBody>
      </p:sp>
      <p:pic>
        <p:nvPicPr>
          <p:cNvPr id="109572" name="Picture 4" descr="20120416116"/>
          <p:cNvPicPr>
            <a:picLocks noChangeAspect="1" noChangeArrowheads="1"/>
          </p:cNvPicPr>
          <p:nvPr/>
        </p:nvPicPr>
        <p:blipFill>
          <a:blip r:embed="rId2" cstate="print"/>
          <a:srcRect/>
          <a:stretch>
            <a:fillRect/>
          </a:stretch>
        </p:blipFill>
        <p:spPr bwMode="auto">
          <a:xfrm>
            <a:off x="179388" y="3429000"/>
            <a:ext cx="2339975" cy="2952750"/>
          </a:xfrm>
          <a:prstGeom prst="rect">
            <a:avLst/>
          </a:prstGeom>
          <a:noFill/>
        </p:spPr>
      </p:pic>
      <p:pic>
        <p:nvPicPr>
          <p:cNvPr id="109573" name="Picture 5" descr="20120416118"/>
          <p:cNvPicPr>
            <a:picLocks noChangeAspect="1" noChangeArrowheads="1"/>
          </p:cNvPicPr>
          <p:nvPr/>
        </p:nvPicPr>
        <p:blipFill>
          <a:blip r:embed="rId3" cstate="print"/>
          <a:srcRect/>
          <a:stretch>
            <a:fillRect/>
          </a:stretch>
        </p:blipFill>
        <p:spPr bwMode="auto">
          <a:xfrm>
            <a:off x="2987675" y="3429000"/>
            <a:ext cx="2520950" cy="2952750"/>
          </a:xfrm>
          <a:prstGeom prst="rect">
            <a:avLst/>
          </a:prstGeom>
          <a:noFill/>
        </p:spPr>
      </p:pic>
      <p:pic>
        <p:nvPicPr>
          <p:cNvPr id="109574" name="Picture 6" descr="20120416122"/>
          <p:cNvPicPr>
            <a:picLocks noChangeAspect="1" noChangeArrowheads="1"/>
          </p:cNvPicPr>
          <p:nvPr/>
        </p:nvPicPr>
        <p:blipFill>
          <a:blip r:embed="rId4" cstate="print"/>
          <a:srcRect/>
          <a:stretch>
            <a:fillRect/>
          </a:stretch>
        </p:blipFill>
        <p:spPr bwMode="auto">
          <a:xfrm>
            <a:off x="6011863" y="3500438"/>
            <a:ext cx="2760662" cy="2879725"/>
          </a:xfrm>
          <a:prstGeom prst="rect">
            <a:avLst/>
          </a:prstGeom>
          <a:noFill/>
        </p:spPr>
      </p:pic>
      <p:sp>
        <p:nvSpPr>
          <p:cNvPr id="109575" name="Line 7"/>
          <p:cNvSpPr>
            <a:spLocks noChangeShapeType="1"/>
          </p:cNvSpPr>
          <p:nvPr/>
        </p:nvSpPr>
        <p:spPr bwMode="auto">
          <a:xfrm flipH="1">
            <a:off x="4140200" y="3213100"/>
            <a:ext cx="863600" cy="1439863"/>
          </a:xfrm>
          <a:prstGeom prst="line">
            <a:avLst/>
          </a:prstGeom>
          <a:noFill/>
          <a:ln w="9525">
            <a:solidFill>
              <a:schemeClr val="tx1"/>
            </a:solidFill>
            <a:round/>
            <a:headEnd/>
            <a:tailEnd type="triangle" w="med" len="med"/>
          </a:ln>
          <a:effectLst/>
        </p:spPr>
        <p:txBody>
          <a:bodyPr/>
          <a:lstStyle/>
          <a:p>
            <a:endParaRPr lang="zh-CN" altLang="en-US"/>
          </a:p>
        </p:txBody>
      </p:sp>
      <p:sp>
        <p:nvSpPr>
          <p:cNvPr id="109576" name="Oval 8"/>
          <p:cNvSpPr>
            <a:spLocks noChangeArrowheads="1"/>
          </p:cNvSpPr>
          <p:nvPr/>
        </p:nvSpPr>
        <p:spPr bwMode="auto">
          <a:xfrm>
            <a:off x="5003800" y="2708275"/>
            <a:ext cx="914400" cy="914400"/>
          </a:xfrm>
          <a:prstGeom prst="ellipse">
            <a:avLst/>
          </a:prstGeom>
          <a:solidFill>
            <a:schemeClr val="accent1"/>
          </a:solidFill>
          <a:ln w="9525">
            <a:solidFill>
              <a:schemeClr val="tx1"/>
            </a:solidFill>
            <a:round/>
            <a:headEnd/>
            <a:tailEnd/>
          </a:ln>
          <a:effectLst/>
        </p:spPr>
        <p:txBody>
          <a:bodyPr wrap="none" anchor="ctr"/>
          <a:lstStyle/>
          <a:p>
            <a:pPr algn="ctr"/>
            <a:r>
              <a:rPr lang="zh-CN" altLang="en-US"/>
              <a:t>折叠后</a:t>
            </a:r>
          </a:p>
        </p:txBody>
      </p:sp>
      <p:sp>
        <p:nvSpPr>
          <p:cNvPr id="109577" name="Line 9"/>
          <p:cNvSpPr>
            <a:spLocks noChangeShapeType="1"/>
          </p:cNvSpPr>
          <p:nvPr/>
        </p:nvSpPr>
        <p:spPr bwMode="auto">
          <a:xfrm flipH="1">
            <a:off x="7308850" y="3141663"/>
            <a:ext cx="431800" cy="1727200"/>
          </a:xfrm>
          <a:prstGeom prst="line">
            <a:avLst/>
          </a:prstGeom>
          <a:noFill/>
          <a:ln w="9525">
            <a:solidFill>
              <a:schemeClr val="tx1"/>
            </a:solidFill>
            <a:round/>
            <a:headEnd/>
            <a:tailEnd type="triangle" w="med" len="med"/>
          </a:ln>
          <a:effectLst/>
        </p:spPr>
        <p:txBody>
          <a:bodyPr/>
          <a:lstStyle/>
          <a:p>
            <a:endParaRPr lang="zh-CN" altLang="en-US"/>
          </a:p>
        </p:txBody>
      </p:sp>
      <p:sp>
        <p:nvSpPr>
          <p:cNvPr id="109578" name="Oval 10"/>
          <p:cNvSpPr>
            <a:spLocks noChangeArrowheads="1"/>
          </p:cNvSpPr>
          <p:nvPr/>
        </p:nvSpPr>
        <p:spPr bwMode="auto">
          <a:xfrm>
            <a:off x="6948488" y="2420938"/>
            <a:ext cx="1511300" cy="936625"/>
          </a:xfrm>
          <a:prstGeom prst="ellipse">
            <a:avLst/>
          </a:prstGeom>
          <a:solidFill>
            <a:schemeClr val="accent1"/>
          </a:solidFill>
          <a:ln w="9525">
            <a:solidFill>
              <a:schemeClr val="tx1"/>
            </a:solidFill>
            <a:round/>
            <a:headEnd/>
            <a:tailEnd/>
          </a:ln>
          <a:effectLst/>
        </p:spPr>
        <p:txBody>
          <a:bodyPr wrap="none" anchor="ctr"/>
          <a:lstStyle/>
          <a:p>
            <a:pPr algn="ctr"/>
            <a:r>
              <a:rPr lang="zh-CN" altLang="en-US"/>
              <a:t>单个面团搓圆后</a:t>
            </a:r>
          </a:p>
        </p:txBody>
      </p:sp>
      <p:sp>
        <p:nvSpPr>
          <p:cNvPr id="109579" name="Line 11"/>
          <p:cNvSpPr>
            <a:spLocks noChangeShapeType="1"/>
          </p:cNvSpPr>
          <p:nvPr/>
        </p:nvSpPr>
        <p:spPr bwMode="auto">
          <a:xfrm>
            <a:off x="971550" y="3284538"/>
            <a:ext cx="720725" cy="1439862"/>
          </a:xfrm>
          <a:prstGeom prst="line">
            <a:avLst/>
          </a:prstGeom>
          <a:noFill/>
          <a:ln w="9525">
            <a:solidFill>
              <a:schemeClr val="tx1"/>
            </a:solidFill>
            <a:round/>
            <a:headEnd/>
            <a:tailEnd type="triangle" w="med" len="med"/>
          </a:ln>
          <a:effectLst/>
        </p:spPr>
        <p:txBody>
          <a:bodyPr/>
          <a:lstStyle/>
          <a:p>
            <a:endParaRPr lang="zh-CN" altLang="en-US"/>
          </a:p>
        </p:txBody>
      </p:sp>
      <p:sp>
        <p:nvSpPr>
          <p:cNvPr id="109580" name="Oval 12"/>
          <p:cNvSpPr>
            <a:spLocks noChangeArrowheads="1"/>
          </p:cNvSpPr>
          <p:nvPr/>
        </p:nvSpPr>
        <p:spPr bwMode="auto">
          <a:xfrm>
            <a:off x="0" y="2708275"/>
            <a:ext cx="1835150" cy="576263"/>
          </a:xfrm>
          <a:prstGeom prst="ellipse">
            <a:avLst/>
          </a:prstGeom>
          <a:solidFill>
            <a:schemeClr val="accent1"/>
          </a:solidFill>
          <a:ln w="9525">
            <a:solidFill>
              <a:schemeClr val="tx1"/>
            </a:solidFill>
            <a:round/>
            <a:headEnd/>
            <a:tailEnd/>
          </a:ln>
          <a:effectLst/>
        </p:spPr>
        <p:txBody>
          <a:bodyPr wrap="none" anchor="ctr"/>
          <a:lstStyle/>
          <a:p>
            <a:pPr algn="ctr"/>
            <a:r>
              <a:rPr lang="zh-CN" altLang="en-US"/>
              <a:t>形成连续的面带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16013" y="333375"/>
            <a:ext cx="7793037" cy="1052513"/>
          </a:xfrm>
        </p:spPr>
        <p:txBody>
          <a:bodyPr/>
          <a:lstStyle/>
          <a:p>
            <a:r>
              <a:rPr lang="zh-CN" altLang="en-US" sz="4000"/>
              <a:t>面团在</a:t>
            </a:r>
            <a:r>
              <a:rPr lang="en-US" altLang="zh-CN" sz="3600"/>
              <a:t>Rademaker</a:t>
            </a:r>
            <a:r>
              <a:rPr lang="zh-CN" altLang="en-US" sz="4000"/>
              <a:t>成型线上的差异</a:t>
            </a:r>
          </a:p>
        </p:txBody>
      </p:sp>
      <p:sp>
        <p:nvSpPr>
          <p:cNvPr id="110595" name="Rectangle 3"/>
          <p:cNvSpPr>
            <a:spLocks noGrp="1" noChangeArrowheads="1"/>
          </p:cNvSpPr>
          <p:nvPr>
            <p:ph type="body" idx="1"/>
          </p:nvPr>
        </p:nvSpPr>
        <p:spPr>
          <a:xfrm>
            <a:off x="539750" y="2017713"/>
            <a:ext cx="8415338" cy="4840287"/>
          </a:xfrm>
        </p:spPr>
        <p:txBody>
          <a:bodyPr/>
          <a:lstStyle/>
          <a:p>
            <a:r>
              <a:rPr lang="zh-CN" altLang="en-US"/>
              <a:t>但是发现同样的切刀长度蜂蜜干粉的面团要偏轻，所以由原来切刀长度</a:t>
            </a:r>
            <a:r>
              <a:rPr lang="en-US" altLang="zh-CN"/>
              <a:t>245mm</a:t>
            </a:r>
            <a:r>
              <a:rPr lang="zh-CN" altLang="en-US"/>
              <a:t>增加到</a:t>
            </a:r>
            <a:r>
              <a:rPr lang="en-US" altLang="zh-CN"/>
              <a:t>260mm</a:t>
            </a:r>
            <a:r>
              <a:rPr lang="zh-CN" altLang="en-US"/>
              <a:t>，重量达到标准。</a:t>
            </a:r>
          </a:p>
          <a:p>
            <a:endParaRPr lang="en-US" altLang="zh-CN"/>
          </a:p>
        </p:txBody>
      </p:sp>
      <p:pic>
        <p:nvPicPr>
          <p:cNvPr id="110596" name="Picture 4" descr="20120416121"/>
          <p:cNvPicPr>
            <a:picLocks noChangeAspect="1" noChangeArrowheads="1"/>
          </p:cNvPicPr>
          <p:nvPr/>
        </p:nvPicPr>
        <p:blipFill>
          <a:blip r:embed="rId2" cstate="print"/>
          <a:srcRect/>
          <a:stretch>
            <a:fillRect/>
          </a:stretch>
        </p:blipFill>
        <p:spPr bwMode="auto">
          <a:xfrm>
            <a:off x="611188" y="4049713"/>
            <a:ext cx="3384550" cy="2808287"/>
          </a:xfrm>
          <a:prstGeom prst="rect">
            <a:avLst/>
          </a:prstGeom>
          <a:noFill/>
        </p:spPr>
      </p:pic>
      <p:pic>
        <p:nvPicPr>
          <p:cNvPr id="110597" name="Picture 5" descr="20120416123"/>
          <p:cNvPicPr>
            <a:picLocks noChangeAspect="1" noChangeArrowheads="1"/>
          </p:cNvPicPr>
          <p:nvPr/>
        </p:nvPicPr>
        <p:blipFill>
          <a:blip r:embed="rId3" cstate="print"/>
          <a:srcRect/>
          <a:stretch>
            <a:fillRect/>
          </a:stretch>
        </p:blipFill>
        <p:spPr bwMode="auto">
          <a:xfrm>
            <a:off x="5580063" y="4076700"/>
            <a:ext cx="3240087" cy="2557463"/>
          </a:xfrm>
          <a:prstGeom prst="rect">
            <a:avLst/>
          </a:prstGeom>
          <a:noFill/>
        </p:spPr>
      </p:pic>
      <p:sp>
        <p:nvSpPr>
          <p:cNvPr id="110600" name="Oval 8"/>
          <p:cNvSpPr>
            <a:spLocks noChangeArrowheads="1"/>
          </p:cNvSpPr>
          <p:nvPr/>
        </p:nvSpPr>
        <p:spPr bwMode="auto">
          <a:xfrm>
            <a:off x="4140200" y="5084763"/>
            <a:ext cx="1295400" cy="1296987"/>
          </a:xfrm>
          <a:prstGeom prst="ellipse">
            <a:avLst/>
          </a:prstGeom>
          <a:solidFill>
            <a:schemeClr val="accent1"/>
          </a:solidFill>
          <a:ln w="9525">
            <a:solidFill>
              <a:schemeClr val="tx1"/>
            </a:solidFill>
            <a:round/>
            <a:headEnd/>
            <a:tailEnd/>
          </a:ln>
          <a:effectLst/>
        </p:spPr>
        <p:txBody>
          <a:bodyPr wrap="none" anchor="ctr"/>
          <a:lstStyle/>
          <a:p>
            <a:pPr algn="ctr"/>
            <a:r>
              <a:rPr lang="zh-CN" altLang="en-US"/>
              <a:t>单个面团重量</a:t>
            </a:r>
          </a:p>
        </p:txBody>
      </p:sp>
      <p:sp>
        <p:nvSpPr>
          <p:cNvPr id="110601" name="Line 9"/>
          <p:cNvSpPr>
            <a:spLocks noChangeShapeType="1"/>
          </p:cNvSpPr>
          <p:nvPr/>
        </p:nvSpPr>
        <p:spPr bwMode="auto">
          <a:xfrm>
            <a:off x="7451725" y="3860800"/>
            <a:ext cx="73025" cy="2089150"/>
          </a:xfrm>
          <a:prstGeom prst="line">
            <a:avLst/>
          </a:prstGeom>
          <a:noFill/>
          <a:ln w="9525">
            <a:solidFill>
              <a:schemeClr val="tx1"/>
            </a:solidFill>
            <a:round/>
            <a:headEnd/>
            <a:tailEnd type="triangle" w="med" len="med"/>
          </a:ln>
          <a:effectLst/>
        </p:spPr>
        <p:txBody>
          <a:bodyPr/>
          <a:lstStyle/>
          <a:p>
            <a:endParaRPr lang="zh-CN" altLang="en-US"/>
          </a:p>
        </p:txBody>
      </p:sp>
      <p:sp>
        <p:nvSpPr>
          <p:cNvPr id="110602" name="Oval 10"/>
          <p:cNvSpPr>
            <a:spLocks noChangeArrowheads="1"/>
          </p:cNvSpPr>
          <p:nvPr/>
        </p:nvSpPr>
        <p:spPr bwMode="auto">
          <a:xfrm>
            <a:off x="6300788" y="3284538"/>
            <a:ext cx="2303462" cy="576262"/>
          </a:xfrm>
          <a:prstGeom prst="ellipse">
            <a:avLst/>
          </a:prstGeom>
          <a:solidFill>
            <a:schemeClr val="accent1"/>
          </a:solidFill>
          <a:ln w="9525">
            <a:solidFill>
              <a:schemeClr val="tx1"/>
            </a:solidFill>
            <a:round/>
            <a:headEnd/>
            <a:tailEnd/>
          </a:ln>
          <a:effectLst/>
        </p:spPr>
        <p:txBody>
          <a:bodyPr wrap="none" anchor="ctr"/>
          <a:lstStyle/>
          <a:p>
            <a:pPr algn="ctr"/>
            <a:r>
              <a:rPr lang="zh-CN" altLang="en-US"/>
              <a:t>单条吐司</a:t>
            </a:r>
            <a:r>
              <a:rPr lang="en-US" altLang="zh-CN"/>
              <a:t>6</a:t>
            </a:r>
            <a:r>
              <a:rPr lang="zh-CN" altLang="en-US"/>
              <a:t>个面团</a:t>
            </a:r>
          </a:p>
        </p:txBody>
      </p:sp>
      <p:sp>
        <p:nvSpPr>
          <p:cNvPr id="110603" name="Line 11"/>
          <p:cNvSpPr>
            <a:spLocks noChangeShapeType="1"/>
          </p:cNvSpPr>
          <p:nvPr/>
        </p:nvSpPr>
        <p:spPr bwMode="auto">
          <a:xfrm>
            <a:off x="1403350" y="3789363"/>
            <a:ext cx="0" cy="792162"/>
          </a:xfrm>
          <a:prstGeom prst="line">
            <a:avLst/>
          </a:prstGeom>
          <a:noFill/>
          <a:ln w="9525">
            <a:solidFill>
              <a:schemeClr val="tx1"/>
            </a:solidFill>
            <a:round/>
            <a:headEnd/>
            <a:tailEnd/>
          </a:ln>
          <a:effectLst/>
        </p:spPr>
        <p:txBody>
          <a:bodyPr/>
          <a:lstStyle/>
          <a:p>
            <a:endParaRPr lang="zh-CN" altLang="en-US"/>
          </a:p>
        </p:txBody>
      </p:sp>
      <p:sp>
        <p:nvSpPr>
          <p:cNvPr id="110604" name="Line 12"/>
          <p:cNvSpPr>
            <a:spLocks noChangeShapeType="1"/>
          </p:cNvSpPr>
          <p:nvPr/>
        </p:nvSpPr>
        <p:spPr bwMode="auto">
          <a:xfrm>
            <a:off x="2771775" y="3789363"/>
            <a:ext cx="0" cy="792162"/>
          </a:xfrm>
          <a:prstGeom prst="line">
            <a:avLst/>
          </a:prstGeom>
          <a:noFill/>
          <a:ln w="9525">
            <a:solidFill>
              <a:schemeClr val="tx1"/>
            </a:solidFill>
            <a:round/>
            <a:headEnd/>
            <a:tailEnd/>
          </a:ln>
          <a:effectLst/>
        </p:spPr>
        <p:txBody>
          <a:bodyPr/>
          <a:lstStyle/>
          <a:p>
            <a:endParaRPr lang="zh-CN" altLang="en-US"/>
          </a:p>
        </p:txBody>
      </p:sp>
      <p:sp>
        <p:nvSpPr>
          <p:cNvPr id="110605" name="Line 13"/>
          <p:cNvSpPr>
            <a:spLocks noChangeShapeType="1"/>
          </p:cNvSpPr>
          <p:nvPr/>
        </p:nvSpPr>
        <p:spPr bwMode="auto">
          <a:xfrm>
            <a:off x="1403350" y="3933825"/>
            <a:ext cx="1368425" cy="0"/>
          </a:xfrm>
          <a:prstGeom prst="line">
            <a:avLst/>
          </a:prstGeom>
          <a:noFill/>
          <a:ln w="9525">
            <a:solidFill>
              <a:schemeClr val="tx1"/>
            </a:solidFill>
            <a:round/>
            <a:headEnd/>
            <a:tailEnd type="triangle" w="med" len="med"/>
          </a:ln>
          <a:effectLst/>
        </p:spPr>
        <p:txBody>
          <a:bodyPr/>
          <a:lstStyle/>
          <a:p>
            <a:endParaRPr lang="zh-CN" altLang="en-US"/>
          </a:p>
        </p:txBody>
      </p:sp>
      <p:sp>
        <p:nvSpPr>
          <p:cNvPr id="110606" name="Oval 14"/>
          <p:cNvSpPr>
            <a:spLocks noChangeArrowheads="1"/>
          </p:cNvSpPr>
          <p:nvPr/>
        </p:nvSpPr>
        <p:spPr bwMode="auto">
          <a:xfrm>
            <a:off x="1403350" y="3573463"/>
            <a:ext cx="1296988" cy="431800"/>
          </a:xfrm>
          <a:prstGeom prst="ellipse">
            <a:avLst/>
          </a:prstGeom>
          <a:solidFill>
            <a:schemeClr val="accent1"/>
          </a:solidFill>
          <a:ln w="9525">
            <a:solidFill>
              <a:schemeClr val="tx1"/>
            </a:solidFill>
            <a:round/>
            <a:headEnd/>
            <a:tailEnd/>
          </a:ln>
          <a:effectLst/>
        </p:spPr>
        <p:txBody>
          <a:bodyPr wrap="none" anchor="ctr"/>
          <a:lstStyle/>
          <a:p>
            <a:pPr algn="ctr"/>
            <a:r>
              <a:rPr lang="zh-CN" altLang="en-US"/>
              <a:t>约为</a:t>
            </a:r>
            <a:r>
              <a:rPr lang="en-US" altLang="zh-CN"/>
              <a:t>130mm</a:t>
            </a:r>
          </a:p>
        </p:txBody>
      </p:sp>
      <p:sp>
        <p:nvSpPr>
          <p:cNvPr id="110607" name="Line 15"/>
          <p:cNvSpPr>
            <a:spLocks noChangeShapeType="1"/>
          </p:cNvSpPr>
          <p:nvPr/>
        </p:nvSpPr>
        <p:spPr bwMode="auto">
          <a:xfrm flipH="1">
            <a:off x="2555875" y="5805488"/>
            <a:ext cx="1584325" cy="360362"/>
          </a:xfrm>
          <a:prstGeom prst="line">
            <a:avLst/>
          </a:prstGeom>
          <a:noFill/>
          <a:ln w="9525">
            <a:solidFill>
              <a:schemeClr val="tx1"/>
            </a:solidFill>
            <a:round/>
            <a:headEnd/>
            <a:tailEnd type="triangle" w="med" len="med"/>
          </a:ln>
          <a:effectLst/>
        </p:spPr>
        <p:txBody>
          <a:bodyP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16013" y="260350"/>
            <a:ext cx="7793037" cy="981075"/>
          </a:xfrm>
        </p:spPr>
        <p:txBody>
          <a:bodyPr/>
          <a:lstStyle/>
          <a:p>
            <a:r>
              <a:rPr lang="en-US" altLang="zh-CN"/>
              <a:t> </a:t>
            </a:r>
            <a:r>
              <a:rPr lang="zh-CN" altLang="en-US"/>
              <a:t>产品</a:t>
            </a:r>
            <a:r>
              <a:rPr lang="en-US" altLang="zh-CN"/>
              <a:t>Mecatherm</a:t>
            </a:r>
            <a:r>
              <a:rPr lang="zh-CN" altLang="en-US"/>
              <a:t>醒发的差异</a:t>
            </a:r>
          </a:p>
        </p:txBody>
      </p:sp>
      <p:sp>
        <p:nvSpPr>
          <p:cNvPr id="111619" name="Rectangle 3"/>
          <p:cNvSpPr>
            <a:spLocks noGrp="1" noChangeArrowheads="1"/>
          </p:cNvSpPr>
          <p:nvPr>
            <p:ph type="body" idx="1"/>
          </p:nvPr>
        </p:nvSpPr>
        <p:spPr>
          <a:xfrm>
            <a:off x="0" y="2017713"/>
            <a:ext cx="8955088" cy="4840287"/>
          </a:xfrm>
        </p:spPr>
        <p:txBody>
          <a:bodyPr/>
          <a:lstStyle/>
          <a:p>
            <a:r>
              <a:rPr lang="zh-CN" altLang="en-US"/>
              <a:t>产品在相同的醒发温度和湿度的条件下面团的醒发的高度比正常生产的产品低。（多等待</a:t>
            </a:r>
            <a:r>
              <a:rPr lang="en-US" altLang="zh-CN"/>
              <a:t>7</a:t>
            </a:r>
            <a:r>
              <a:rPr lang="zh-CN" altLang="en-US"/>
              <a:t>分钟）</a:t>
            </a:r>
          </a:p>
          <a:p>
            <a:endParaRPr lang="en-US" altLang="zh-CN"/>
          </a:p>
        </p:txBody>
      </p:sp>
      <p:pic>
        <p:nvPicPr>
          <p:cNvPr id="111620" name="Picture 4" descr="20120416127"/>
          <p:cNvPicPr>
            <a:picLocks noChangeAspect="1" noChangeArrowheads="1"/>
          </p:cNvPicPr>
          <p:nvPr/>
        </p:nvPicPr>
        <p:blipFill>
          <a:blip r:embed="rId2" cstate="print"/>
          <a:srcRect/>
          <a:stretch>
            <a:fillRect/>
          </a:stretch>
        </p:blipFill>
        <p:spPr bwMode="auto">
          <a:xfrm>
            <a:off x="179388" y="3933825"/>
            <a:ext cx="3552825" cy="2665413"/>
          </a:xfrm>
          <a:prstGeom prst="rect">
            <a:avLst/>
          </a:prstGeom>
          <a:noFill/>
        </p:spPr>
      </p:pic>
      <p:pic>
        <p:nvPicPr>
          <p:cNvPr id="111621" name="Picture 5" descr="20120416128"/>
          <p:cNvPicPr>
            <a:picLocks noChangeAspect="1" noChangeArrowheads="1"/>
          </p:cNvPicPr>
          <p:nvPr/>
        </p:nvPicPr>
        <p:blipFill>
          <a:blip r:embed="rId3" cstate="print"/>
          <a:srcRect/>
          <a:stretch>
            <a:fillRect/>
          </a:stretch>
        </p:blipFill>
        <p:spPr bwMode="auto">
          <a:xfrm>
            <a:off x="5148263" y="3933825"/>
            <a:ext cx="3625850" cy="2719388"/>
          </a:xfrm>
          <a:prstGeom prst="rect">
            <a:avLst/>
          </a:prstGeom>
          <a:noFill/>
        </p:spPr>
      </p:pic>
      <p:sp>
        <p:nvSpPr>
          <p:cNvPr id="111622" name="Line 6"/>
          <p:cNvSpPr>
            <a:spLocks noChangeShapeType="1"/>
          </p:cNvSpPr>
          <p:nvPr/>
        </p:nvSpPr>
        <p:spPr bwMode="auto">
          <a:xfrm flipH="1">
            <a:off x="1692275" y="3789363"/>
            <a:ext cx="1584325" cy="1800225"/>
          </a:xfrm>
          <a:prstGeom prst="line">
            <a:avLst/>
          </a:prstGeom>
          <a:noFill/>
          <a:ln w="9525">
            <a:solidFill>
              <a:schemeClr val="tx1"/>
            </a:solidFill>
            <a:round/>
            <a:headEnd/>
            <a:tailEnd type="triangle" w="med" len="med"/>
          </a:ln>
          <a:effectLst/>
        </p:spPr>
        <p:txBody>
          <a:bodyPr/>
          <a:lstStyle/>
          <a:p>
            <a:endParaRPr lang="zh-CN" altLang="en-US"/>
          </a:p>
        </p:txBody>
      </p:sp>
      <p:sp>
        <p:nvSpPr>
          <p:cNvPr id="111623" name="Oval 7"/>
          <p:cNvSpPr>
            <a:spLocks noChangeArrowheads="1"/>
          </p:cNvSpPr>
          <p:nvPr/>
        </p:nvSpPr>
        <p:spPr bwMode="auto">
          <a:xfrm>
            <a:off x="2627313" y="3357563"/>
            <a:ext cx="1657350" cy="576262"/>
          </a:xfrm>
          <a:prstGeom prst="ellipse">
            <a:avLst/>
          </a:prstGeom>
          <a:solidFill>
            <a:schemeClr val="accent1"/>
          </a:solidFill>
          <a:ln w="9525">
            <a:solidFill>
              <a:schemeClr val="tx1"/>
            </a:solidFill>
            <a:round/>
            <a:headEnd/>
            <a:tailEnd/>
          </a:ln>
          <a:effectLst/>
        </p:spPr>
        <p:txBody>
          <a:bodyPr wrap="none" anchor="ctr"/>
          <a:lstStyle/>
          <a:p>
            <a:pPr algn="ctr"/>
            <a:r>
              <a:rPr lang="zh-CN" altLang="en-US"/>
              <a:t>正常生产的面团</a:t>
            </a:r>
          </a:p>
        </p:txBody>
      </p:sp>
      <p:sp>
        <p:nvSpPr>
          <p:cNvPr id="111624" name="Line 8"/>
          <p:cNvSpPr>
            <a:spLocks noChangeShapeType="1"/>
          </p:cNvSpPr>
          <p:nvPr/>
        </p:nvSpPr>
        <p:spPr bwMode="auto">
          <a:xfrm flipH="1">
            <a:off x="7092950" y="3716338"/>
            <a:ext cx="215900" cy="1225550"/>
          </a:xfrm>
          <a:prstGeom prst="line">
            <a:avLst/>
          </a:prstGeom>
          <a:noFill/>
          <a:ln w="9525">
            <a:solidFill>
              <a:schemeClr val="tx1"/>
            </a:solidFill>
            <a:round/>
            <a:headEnd/>
            <a:tailEnd type="triangle" w="med" len="med"/>
          </a:ln>
          <a:effectLst/>
        </p:spPr>
        <p:txBody>
          <a:bodyPr/>
          <a:lstStyle/>
          <a:p>
            <a:endParaRPr lang="zh-CN" altLang="en-US"/>
          </a:p>
        </p:txBody>
      </p:sp>
      <p:sp>
        <p:nvSpPr>
          <p:cNvPr id="111625" name="Oval 9"/>
          <p:cNvSpPr>
            <a:spLocks noChangeArrowheads="1"/>
          </p:cNvSpPr>
          <p:nvPr/>
        </p:nvSpPr>
        <p:spPr bwMode="auto">
          <a:xfrm>
            <a:off x="6300788" y="3141663"/>
            <a:ext cx="2232025" cy="646112"/>
          </a:xfrm>
          <a:prstGeom prst="ellipse">
            <a:avLst/>
          </a:prstGeom>
          <a:solidFill>
            <a:schemeClr val="accent1"/>
          </a:solidFill>
          <a:ln w="9525">
            <a:solidFill>
              <a:schemeClr val="tx1"/>
            </a:solidFill>
            <a:round/>
            <a:headEnd/>
            <a:tailEnd/>
          </a:ln>
          <a:effectLst/>
        </p:spPr>
        <p:txBody>
          <a:bodyPr wrap="none" anchor="ctr"/>
          <a:lstStyle/>
          <a:p>
            <a:pPr algn="ctr"/>
            <a:r>
              <a:rPr lang="zh-CN" altLang="en-US"/>
              <a:t>加入蜂蜜干粉的面团</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92</TotalTime>
  <Words>513</Words>
  <Application>Microsoft Office PowerPoint</Application>
  <PresentationFormat>全屏显示(4:3)</PresentationFormat>
  <Paragraphs>49</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Blends</vt:lpstr>
      <vt:lpstr>蜂蜜干粉在自动设备上的应用</vt:lpstr>
      <vt:lpstr>            蜂蜜干粉</vt:lpstr>
      <vt:lpstr>  蜂蜜干粉在吐司上的应用</vt:lpstr>
      <vt:lpstr>        吐司配方上的差异</vt:lpstr>
      <vt:lpstr>  搅拌工艺的差异</vt:lpstr>
      <vt:lpstr>        搅拌成型后的面团</vt:lpstr>
      <vt:lpstr>面团在Rademaker成型线上的差异</vt:lpstr>
      <vt:lpstr>面团在Rademaker成型线上的差异</vt:lpstr>
      <vt:lpstr> 产品Mecatherm醒发的差异</vt:lpstr>
      <vt:lpstr>  面团烘烤后外观上的比较</vt:lpstr>
      <vt:lpstr>       吐司切开后的比较</vt:lpstr>
      <vt:lpstr>正常产品和加入蜂蜜干粉保质期及其它指          标的差异</vt:lpstr>
    </vt:vector>
  </TitlesOfParts>
  <Company>www.honeypowder.com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蜂蜜干粉在自动设备上的应用</dc:title>
  <dc:creator>HONEY.CO</dc:creator>
  <cp:lastModifiedBy>殷晓华</cp:lastModifiedBy>
  <cp:revision>17</cp:revision>
  <cp:lastPrinted>1601-01-01T00:00:00Z</cp:lastPrinted>
  <dcterms:created xsi:type="dcterms:W3CDTF">2003-01-09T22:43:50Z</dcterms:created>
  <dcterms:modified xsi:type="dcterms:W3CDTF">2015-04-19T02:46:54Z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